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  <p:sldMasterId id="2147483886" r:id="rId2"/>
    <p:sldMasterId id="2147483904" r:id="rId3"/>
  </p:sldMasterIdLst>
  <p:notesMasterIdLst>
    <p:notesMasterId r:id="rId42"/>
  </p:notesMasterIdLst>
  <p:sldIdLst>
    <p:sldId id="258" r:id="rId4"/>
    <p:sldId id="256" r:id="rId5"/>
    <p:sldId id="273" r:id="rId6"/>
    <p:sldId id="302" r:id="rId7"/>
    <p:sldId id="275" r:id="rId8"/>
    <p:sldId id="266" r:id="rId9"/>
    <p:sldId id="267" r:id="rId10"/>
    <p:sldId id="257" r:id="rId11"/>
    <p:sldId id="259" r:id="rId12"/>
    <p:sldId id="260" r:id="rId13"/>
    <p:sldId id="261" r:id="rId14"/>
    <p:sldId id="277" r:id="rId15"/>
    <p:sldId id="262" r:id="rId16"/>
    <p:sldId id="263" r:id="rId17"/>
    <p:sldId id="284" r:id="rId18"/>
    <p:sldId id="270" r:id="rId19"/>
    <p:sldId id="298" r:id="rId20"/>
    <p:sldId id="281" r:id="rId21"/>
    <p:sldId id="276" r:id="rId22"/>
    <p:sldId id="278" r:id="rId23"/>
    <p:sldId id="282" r:id="rId24"/>
    <p:sldId id="269" r:id="rId25"/>
    <p:sldId id="268" r:id="rId26"/>
    <p:sldId id="296" r:id="rId27"/>
    <p:sldId id="279" r:id="rId28"/>
    <p:sldId id="280" r:id="rId29"/>
    <p:sldId id="264" r:id="rId30"/>
    <p:sldId id="297" r:id="rId31"/>
    <p:sldId id="294" r:id="rId32"/>
    <p:sldId id="299" r:id="rId33"/>
    <p:sldId id="300" r:id="rId34"/>
    <p:sldId id="301" r:id="rId35"/>
    <p:sldId id="271" r:id="rId36"/>
    <p:sldId id="286" r:id="rId37"/>
    <p:sldId id="285" r:id="rId38"/>
    <p:sldId id="287" r:id="rId39"/>
    <p:sldId id="288" r:id="rId40"/>
    <p:sldId id="289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125" autoAdjust="0"/>
  </p:normalViewPr>
  <p:slideViewPr>
    <p:cSldViewPr snapToGrid="0">
      <p:cViewPr varScale="1">
        <p:scale>
          <a:sx n="76" d="100"/>
          <a:sy n="76" d="100"/>
        </p:scale>
        <p:origin x="19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DFEB7-A00A-4337-ABD2-BDEEDF20515F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9A78A-D470-40D2-BB45-61B422E33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58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9A78A-D470-40D2-BB45-61B422E3352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54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9A78A-D470-40D2-BB45-61B422E3352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60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A78A-D470-40D2-BB45-61B422E335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8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33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5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838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78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5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6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36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765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07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12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29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84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66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50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427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02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76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748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125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266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29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681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59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485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915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53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94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805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747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9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0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83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9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1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66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6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21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0380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1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544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0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9020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24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2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27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3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415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7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48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BA93A-07AC-4E6A-9A36-D6FDF53D5C6D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6DEC-4200-4440-918E-FEB6CD87254C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19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60B97B6-B195-41FD-8939-640BF1BBA090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71220-EDFF-40E2-846B-83B748F91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56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gov.ru/" TargetMode="External"/><Relationship Id="rId2" Type="http://schemas.openxmlformats.org/officeDocument/2006/relationships/hyperlink" Target="http://edsoo.ru/" TargetMode="Externa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129" y="345647"/>
            <a:ext cx="117168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МБОУ «</a:t>
            </a:r>
            <a:r>
              <a:rPr kumimoji="0" 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Илсхан-Юртовская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СШ № 2»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i="1" kern="0" dirty="0" smtClean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i="1" kern="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Апробация примерных рабочих программ по учебным предметам в рамках реализации обновленных</a:t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ФГОС НОО и ФГОС ООО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i="1" kern="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i="1" kern="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kern="0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Зам.директора</a:t>
            </a:r>
            <a:r>
              <a:rPr lang="ru-RU" sz="3200" b="1" i="1" kern="0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по УВР </a:t>
            </a:r>
            <a:r>
              <a:rPr lang="ru-RU" sz="3200" b="1" i="1" kern="0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Микиева</a:t>
            </a:r>
            <a:r>
              <a:rPr lang="ru-RU" sz="3200" b="1" i="1" kern="0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Х.О.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380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945" y="283504"/>
            <a:ext cx="112658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беспечени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психолого-педагогического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сопровождения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участников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образовательных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отношений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переходе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новым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ФГОС НОО и ООО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2021/22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учебный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endParaRPr lang="ru-RU" sz="28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1.Просвещение</a:t>
            </a:r>
          </a:p>
          <a:p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208404"/>
              </p:ext>
            </p:extLst>
          </p:nvPr>
        </p:nvGraphicFramePr>
        <p:xfrm>
          <a:off x="594944" y="2302816"/>
          <a:ext cx="10879017" cy="4126230"/>
        </p:xfrm>
        <a:graphic>
          <a:graphicData uri="http://schemas.openxmlformats.org/drawingml/2006/table">
            <a:tbl>
              <a:tblPr/>
              <a:tblGrid>
                <a:gridCol w="10879017">
                  <a:extLst>
                    <a:ext uri="{9D8B030D-6E8A-4147-A177-3AD203B41FA5}">
                      <a16:colId xmlns:a16="http://schemas.microsoft.com/office/drawing/2014/main" val="3490204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Групповые консультации для ШМО учителей начальных классов «Психологические проблемы внедрения нового ФГОС НОО и пути их решения»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020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Групповые консультации для учителей-предметников, преподающих в 5–9-х классах, «Психологические проблемы внедрения нового ФГОС ООО и пути их решения»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070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4-х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ребенка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обучению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ФГОС ООО»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66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1534" y="173512"/>
            <a:ext cx="59088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Консультирование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19722"/>
              </p:ext>
            </p:extLst>
          </p:nvPr>
        </p:nvGraphicFramePr>
        <p:xfrm>
          <a:off x="782516" y="720968"/>
          <a:ext cx="10533184" cy="5502228"/>
        </p:xfrm>
        <a:graphic>
          <a:graphicData uri="http://schemas.openxmlformats.org/drawingml/2006/table">
            <a:tbl>
              <a:tblPr/>
              <a:tblGrid>
                <a:gridCol w="10533184">
                  <a:extLst>
                    <a:ext uri="{9D8B030D-6E8A-4147-A177-3AD203B41FA5}">
                      <a16:colId xmlns:a16="http://schemas.microsoft.com/office/drawing/2014/main" val="3378035415"/>
                    </a:ext>
                  </a:extLst>
                </a:gridCol>
              </a:tblGrid>
              <a:tr h="215411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Консультирование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педагогов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апробации</a:t>
                      </a:r>
                      <a:r>
                        <a:rPr lang="ru-RU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ПРП 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НОО и 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-сентябрь-2021 года</a:t>
                      </a:r>
                    </a:p>
                    <a:p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Консультирование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родителей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вопросам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апробации</a:t>
                      </a:r>
                      <a:r>
                        <a:rPr lang="ru-RU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ПРП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обновленных</a:t>
                      </a:r>
                      <a:r>
                        <a:rPr lang="ru-RU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ФГОС ООО</a:t>
                      </a:r>
                      <a:r>
                        <a:rPr lang="ru-RU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-сентябрь-2021 года</a:t>
                      </a:r>
                      <a:endParaRPr lang="ru-RU" sz="3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681985"/>
                  </a:ext>
                </a:extLst>
              </a:tr>
              <a:tr h="725366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622342"/>
                  </a:ext>
                </a:extLst>
              </a:tr>
              <a:tr h="72536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психологической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готовности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педагогов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апробации ПРП обновленных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НОО и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-сентябрь -2021 года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489406"/>
                  </a:ext>
                </a:extLst>
              </a:tr>
              <a:tr h="725366">
                <a:tc>
                  <a:txBody>
                    <a:bodyPr/>
                    <a:lstStyle/>
                    <a:p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01882"/>
                  </a:ext>
                </a:extLst>
              </a:tr>
              <a:tr h="72536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психологической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готовности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педагогов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ФГОС НОО и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(апрель)-2022 года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940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4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" y="1863090"/>
            <a:ext cx="5922645" cy="4994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610" y="1863090"/>
            <a:ext cx="6067425" cy="49949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5759" y="88196"/>
            <a:ext cx="11725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Семинар по теме :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«Апробация примерных рабочих программ в 2021-2022 учебном году»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601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658"/>
            <a:ext cx="12192000" cy="58347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АНКЕТИРОВАНИЕ педагогов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«Определение уровня сформированности профессиональных компетенций педагога»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04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039" y="112486"/>
            <a:ext cx="8534401" cy="154214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Проведение родительского собрания с целью информирования родителей о введении обновленных ФГОС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16" y="1669144"/>
            <a:ext cx="6154283" cy="518885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2079170"/>
            <a:ext cx="8534400" cy="23948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144"/>
            <a:ext cx="6037716" cy="518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5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3839" y="419100"/>
            <a:ext cx="8534401" cy="31560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апробации: 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начальных классов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Вахидова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М.Г.  ПО ПРЕДМЕТУ «МАТЕМАТИКА»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4983" y="2459400"/>
            <a:ext cx="8534400" cy="37998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РУССКОГО ЯЗЫКА И ЛИТЕРАТУРЫ: 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АЗИЕВА М.Б. ПО ПРЕДМЕТУ «РУССКИЙ ЯЗЫК»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Выбранная форма апробации: анкета.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100" y="241300"/>
            <a:ext cx="11683999" cy="63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9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789955" y="1257170"/>
            <a:ext cx="882565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637" y="1328057"/>
            <a:ext cx="6321877" cy="55299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9300" y="0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вебинаре</a:t>
            </a: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выступление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зам.директора</a:t>
            </a: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УВР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Микиевой</a:t>
            </a: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Х.О.на</a:t>
            </a: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тему: «Апробация </a:t>
            </a:r>
            <a:r>
              <a:rPr lang="ru-RU" sz="2000" b="1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примерных рабочих программ по учебным предметам в рамках реализации обновленных</a:t>
            </a:r>
            <a:br>
              <a:rPr lang="ru-RU" sz="2000" b="1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ФГОС НОО и ФГОС </a:t>
            </a: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ООО»</a:t>
            </a:r>
            <a:endParaRPr lang="ru-RU" sz="2000" b="1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4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621"/>
            <a:ext cx="12192000" cy="5361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0100" y="99626"/>
            <a:ext cx="10904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Просмотр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вебинара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теме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«Апробация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примерных рабочих программ </a:t>
            </a: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2021-2022 учебном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0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082" y="71718"/>
            <a:ext cx="119589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 Rg Inner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kern="0" dirty="0">
              <a:solidFill>
                <a:srgbClr val="222222"/>
              </a:solidFill>
              <a:latin typeface="Proxima Nova Rg Inner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 Rg Inner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kern="0" dirty="0">
              <a:solidFill>
                <a:srgbClr val="222222"/>
              </a:solidFill>
              <a:latin typeface="Proxima Nova Rg Inner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Rg Inner"/>
                <a:ea typeface="+mj-ea"/>
                <a:cs typeface="+mj-cs"/>
              </a:rPr>
              <a:t>Как подготовить педагогов к работе по </a:t>
            </a:r>
            <a:r>
              <a:rPr lang="ru-RU" sz="6600" kern="0" dirty="0" smtClean="0">
                <a:solidFill>
                  <a:srgbClr val="222222"/>
                </a:solidFill>
                <a:latin typeface="Proxima Nova Rg Inner"/>
                <a:ea typeface="+mj-ea"/>
                <a:cs typeface="+mj-cs"/>
              </a:rPr>
              <a:t>обновленным</a:t>
            </a:r>
            <a:r>
              <a:rPr kumimoji="0" lang="ru-RU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roxima Nova Rg Inner"/>
                <a:ea typeface="+mj-ea"/>
                <a:cs typeface="+mj-cs"/>
              </a:rPr>
              <a:t> ФГОС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kern="0" dirty="0">
              <a:solidFill>
                <a:srgbClr val="222222"/>
              </a:solidFill>
              <a:latin typeface="Proxima Nova Rg Inner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 Rg Inner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73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61733"/>
            <a:ext cx="3333387" cy="19156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228600"/>
            <a:ext cx="10774407" cy="1498600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Участие в </a:t>
            </a:r>
            <a:r>
              <a:rPr lang="ru-RU" sz="2800" dirty="0" err="1" smtClean="0">
                <a:solidFill>
                  <a:srgbClr val="FF0000"/>
                </a:solidFill>
              </a:rPr>
              <a:t>вебинаре</a:t>
            </a:r>
            <a:r>
              <a:rPr lang="ru-RU" sz="2800" dirty="0" smtClean="0">
                <a:solidFill>
                  <a:srgbClr val="FF0000"/>
                </a:solidFill>
              </a:rPr>
              <a:t> учителя русского языка  и литературы </a:t>
            </a:r>
            <a:r>
              <a:rPr lang="ru-RU" sz="2800" dirty="0" err="1" smtClean="0">
                <a:solidFill>
                  <a:srgbClr val="FF0000"/>
                </a:solidFill>
              </a:rPr>
              <a:t>Азиевой</a:t>
            </a:r>
            <a:r>
              <a:rPr lang="ru-RU" sz="2800" dirty="0" smtClean="0">
                <a:solidFill>
                  <a:srgbClr val="FF0000"/>
                </a:solidFill>
              </a:rPr>
              <a:t> М.Б.16.02.2022 г 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87" y="1270000"/>
            <a:ext cx="6107112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1829"/>
            <a:ext cx="6279468" cy="4746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68" y="2111829"/>
            <a:ext cx="5912531" cy="47461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231571" y="1164770"/>
            <a:ext cx="8534401" cy="82005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08.12.2021 год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solidFill>
                  <a:srgbClr val="FFFF00"/>
                </a:solidFill>
              </a:rPr>
              <a:t>08.12.2021 год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Участие в  </a:t>
            </a:r>
            <a:r>
              <a:rPr lang="ru-RU" sz="2400" dirty="0" err="1" smtClean="0">
                <a:solidFill>
                  <a:srgbClr val="FFFF00"/>
                </a:solidFill>
              </a:rPr>
              <a:t>вебинаре</a:t>
            </a:r>
            <a:r>
              <a:rPr lang="ru-RU" sz="2400" dirty="0" smtClean="0">
                <a:solidFill>
                  <a:srgbClr val="FFFF00"/>
                </a:solidFill>
              </a:rPr>
              <a:t> на тему:</a:t>
            </a:r>
            <a:r>
              <a:rPr lang="ru-RU" sz="2400" b="1" kern="0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0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«Апробация </a:t>
            </a:r>
            <a:r>
              <a:rPr lang="ru-RU" sz="2400" b="1" kern="0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примерных рабочих программ в 2021-2022 </a:t>
            </a:r>
            <a:r>
              <a:rPr lang="ru-RU" sz="2400" b="1" kern="0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учебном году»</a:t>
            </a:r>
            <a:br>
              <a:rPr lang="ru-RU" sz="2400" b="1" kern="0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kern="0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Выступление учителя начальных классов </a:t>
            </a:r>
            <a:r>
              <a:rPr lang="ru-RU" sz="2400" b="1" kern="0" cap="none" dirty="0" err="1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Вахидовой</a:t>
            </a:r>
            <a:r>
              <a:rPr lang="ru-RU" sz="2400" b="1" kern="0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М. Г.-участника апробации.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6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286"/>
            <a:ext cx="12192000" cy="593271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685799"/>
            <a:ext cx="12192000" cy="6172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4211" y="185058"/>
            <a:ext cx="10919959" cy="620486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Вахидова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М.Г. Урок математики в 3 « б» классе.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659" y="0"/>
            <a:ext cx="11725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уроков учителей-участников апробации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130300"/>
            <a:ext cx="5981700" cy="5727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296" y="1130300"/>
            <a:ext cx="59563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5975" y="0"/>
            <a:ext cx="86982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Урок русского языка в 5 классе.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Апробация раздела ПРП  на тему: «</a:t>
            </a:r>
            <a:r>
              <a:rPr lang="ru-RU" sz="2800" b="1" kern="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означение мягкости согласного 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 помощи мягкого знака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Участник </a:t>
            </a:r>
            <a:r>
              <a:rPr lang="ru-RU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апробации,учитель</a:t>
            </a:r>
            <a:r>
              <a:rPr lang="ru-RU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русского языка и литературы </a:t>
            </a:r>
            <a:r>
              <a:rPr lang="ru-RU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Азиева</a:t>
            </a:r>
            <a:r>
              <a:rPr lang="ru-RU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М.Б.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7480"/>
            <a:ext cx="6435090" cy="4194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090" y="2697480"/>
            <a:ext cx="5756910" cy="41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647700"/>
            <a:ext cx="10287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1042095"/>
            <a:ext cx="6337300" cy="5486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7100" y="-342900"/>
            <a:ext cx="10909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2400" b="1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результатов апробации </a:t>
            </a:r>
            <a:r>
              <a:rPr lang="ru-RU" sz="2000" b="1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примерных рабочих программ по учебным предметам в рамках реализации обновленных</a:t>
            </a:r>
            <a:br>
              <a:rPr lang="ru-RU" sz="2000" b="1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ФГОС НОО и ФГОС </a:t>
            </a:r>
            <a:r>
              <a:rPr lang="ru-RU" sz="2000" b="1" i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на педагогических советах и заседаниях МО</a:t>
            </a:r>
            <a:endParaRPr lang="ru-RU" sz="2000" b="1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90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900" y="1833179"/>
            <a:ext cx="10731500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u="sng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ru-RU" sz="2800" b="1" u="sng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sz="2800" b="1" u="sng" dirty="0" err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edsoo</a:t>
            </a:r>
            <a:r>
              <a:rPr lang="ru-RU" sz="2800" b="1" u="sng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2800" b="1" u="sng" dirty="0" err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</a:t>
            </a:r>
            <a:r>
              <a:rPr lang="en-US" sz="28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сайт, сопровождающий введение и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апробацию Рабочих программ ФГОС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b="1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b="1" u="sng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https://edu.gov.ru/</a:t>
            </a:r>
            <a:r>
              <a:rPr lang="ru-RU" sz="28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сайт </a:t>
            </a:r>
            <a:r>
              <a:rPr lang="ru-RU" sz="2800" b="1" dirty="0" err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28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России</a:t>
            </a:r>
          </a:p>
        </p:txBody>
      </p:sp>
    </p:spTree>
    <p:extLst>
      <p:ext uri="{BB962C8B-B14F-4D97-AF65-F5344CB8AC3E}">
        <p14:creationId xmlns:p14="http://schemas.microsoft.com/office/powerpoint/2010/main" val="258208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spcBef>
                <a:spcPts val="1000"/>
              </a:spcBef>
            </a:pPr>
            <a:r>
              <a:rPr lang="ru-RU" sz="3200" dirty="0">
                <a:solidFill>
                  <a:srgbClr val="222222"/>
                </a:solidFill>
                <a:latin typeface="Proxima Nova Rg Inner"/>
              </a:rPr>
              <a:t>Как подготовить педагогов к работе по новым ФГОС ?</a:t>
            </a:r>
            <a:r>
              <a:rPr lang="ru-RU" sz="2000" dirty="0">
                <a:solidFill>
                  <a:prstClr val="white"/>
                </a:solidFill>
              </a:rPr>
              <a:t/>
            </a:r>
            <a:br>
              <a:rPr lang="ru-RU" sz="2000" dirty="0">
                <a:solidFill>
                  <a:prstClr val="white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rgbClr val="222222"/>
                </a:solidFill>
                <a:latin typeface="Proxima Nova Rg Inner"/>
              </a:rPr>
              <a:t>-Организация  и </a:t>
            </a:r>
            <a:r>
              <a:rPr lang="ru-RU" sz="2800" dirty="0">
                <a:solidFill>
                  <a:srgbClr val="222222"/>
                </a:solidFill>
                <a:latin typeface="Proxima Nova Rg Inner"/>
              </a:rPr>
              <a:t>знакомство с </a:t>
            </a:r>
            <a:r>
              <a:rPr lang="ru-RU" sz="2800" dirty="0" smtClean="0">
                <a:solidFill>
                  <a:srgbClr val="222222"/>
                </a:solidFill>
                <a:latin typeface="Proxima Nova Rg Inner"/>
              </a:rPr>
              <a:t>нормативными документами;</a:t>
            </a:r>
          </a:p>
          <a:p>
            <a:r>
              <a:rPr lang="ru-RU" sz="2800" dirty="0">
                <a:solidFill>
                  <a:srgbClr val="222222"/>
                </a:solidFill>
                <a:latin typeface="Proxima Nova Rg Inner"/>
              </a:rPr>
              <a:t>-</a:t>
            </a:r>
            <a:r>
              <a:rPr lang="ru-RU" sz="2800" dirty="0" smtClean="0">
                <a:solidFill>
                  <a:srgbClr val="222222"/>
                </a:solidFill>
                <a:latin typeface="Proxima Nova Rg Inner"/>
              </a:rPr>
              <a:t>выявление профессионального дефицита; </a:t>
            </a:r>
          </a:p>
          <a:p>
            <a:r>
              <a:rPr lang="ru-RU" sz="2800" dirty="0" smtClean="0">
                <a:solidFill>
                  <a:srgbClr val="222222"/>
                </a:solidFill>
                <a:latin typeface="Proxima Nova Rg Inner"/>
              </a:rPr>
              <a:t>-курсовая подготовка;</a:t>
            </a:r>
          </a:p>
          <a:p>
            <a:r>
              <a:rPr lang="ru-RU" sz="2800" dirty="0" smtClean="0">
                <a:solidFill>
                  <a:srgbClr val="222222"/>
                </a:solidFill>
                <a:latin typeface="Proxima Nova Rg Inner"/>
              </a:rPr>
              <a:t>-методическая поддержка </a:t>
            </a:r>
            <a:r>
              <a:rPr lang="ru-RU" sz="2800" dirty="0">
                <a:solidFill>
                  <a:srgbClr val="222222"/>
                </a:solidFill>
                <a:latin typeface="Proxima Nova Rg Inner"/>
              </a:rPr>
              <a:t>при разработке рабочих программ и дальнейшей подготовке к реализации новых стандартов</a:t>
            </a:r>
            <a:r>
              <a:rPr lang="ru-RU" sz="2800" dirty="0" smtClean="0">
                <a:solidFill>
                  <a:srgbClr val="222222"/>
                </a:solidFill>
                <a:latin typeface="Proxima Nova Rg Inner"/>
              </a:rPr>
              <a:t>.</a:t>
            </a:r>
          </a:p>
          <a:p>
            <a:r>
              <a:rPr lang="ru-RU" sz="2800" smtClean="0">
                <a:solidFill>
                  <a:srgbClr val="222222"/>
                </a:solidFill>
                <a:latin typeface="Proxima Nova Rg Inner"/>
              </a:rPr>
              <a:t>-знакомство </a:t>
            </a:r>
            <a:r>
              <a:rPr lang="ru-RU" sz="2800">
                <a:solidFill>
                  <a:srgbClr val="222222"/>
                </a:solidFill>
                <a:latin typeface="Proxima Nova Rg Inner"/>
              </a:rPr>
              <a:t>педагогов с новыми ФГОС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dirty="0">
                <a:solidFill>
                  <a:srgbClr val="222222"/>
                </a:solidFill>
                <a:latin typeface="Proxima Nova Rg Inner"/>
              </a:rPr>
              <a:t/>
            </a:r>
            <a:br>
              <a:rPr lang="ru-RU" dirty="0">
                <a:solidFill>
                  <a:srgbClr val="222222"/>
                </a:solidFill>
                <a:latin typeface="Proxima Nova Rg Inner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1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658413"/>
            <a:ext cx="11239500" cy="3125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lnSpc>
                <a:spcPct val="90000"/>
              </a:lnSpc>
              <a:spcBef>
                <a:spcPts val="1000"/>
              </a:spcBef>
            </a:pPr>
            <a:endParaRPr lang="ru-RU" sz="14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t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Впервые вводится ФГОС НО и ООО (5-9 классы) одновременно.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Четко прописаны обязательства образовательного учреждения (в частности, школы) перед учениками и родителями.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Сделан акцент на развитие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метапредметных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личностных навыков.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ru-RU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Подробно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указан перечень предметных и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межпредметных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навыков, которыми должен обладать ученик в рамках каждой дисциплины (уметь доказать, интерпретировать, оперировать понятиями, решать задачи).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702613"/>
            <a:ext cx="6096000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изменения, </a:t>
            </a:r>
            <a:br>
              <a:rPr lang="ru-RU" sz="32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внесенные в обновленный ФГОС 2021</a:t>
            </a:r>
            <a:endParaRPr lang="ru-RU" sz="14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t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44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900" y="152206"/>
            <a:ext cx="11506200" cy="383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Расписан формат работы в рамках каждого предмета для развития этих навыков (проведение лабораторных работ, внеурочной деятельности и т.д.).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Зафиксированы контрольные точки с конкретными результатами учеников (сочинение на 300 слов, словарный запас из 70 новых слов ежегодно и т.п.).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Строго обозначено, какие темы должны освоить дети в определенный год обучения.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тем по новым ФГОС не рекомендовано менять местами (ранее это допускалось).</a:t>
            </a:r>
          </a:p>
        </p:txBody>
      </p:sp>
    </p:spTree>
    <p:extLst>
      <p:ext uri="{BB962C8B-B14F-4D97-AF65-F5344CB8AC3E}">
        <p14:creationId xmlns:p14="http://schemas.microsoft.com/office/powerpoint/2010/main" val="971342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000" y="288252"/>
            <a:ext cx="11671300" cy="5387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Прописана процедура оценки качества образования (ВПР, РДР и т.д.)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Прописана возможность реализации системы образования через семейное обучение, когда семьи могут самостоятельно выбрать для своего ребенка образовательный маршрут.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доступа к информационно-образовательной среде образовательной организации, в том числе электронной.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16) Введены единые требования к составлению рабочих программ, в том числе и программ внеурочной деятельности.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Определено базовое содержание программы воспитания.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Уточнены задачи и условия программы коррекционной работы с детьми с ОВЗ. </a:t>
            </a:r>
          </a:p>
        </p:txBody>
      </p:sp>
    </p:spTree>
    <p:extLst>
      <p:ext uri="{BB962C8B-B14F-4D97-AF65-F5344CB8AC3E}">
        <p14:creationId xmlns:p14="http://schemas.microsoft.com/office/powerpoint/2010/main" val="2773689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555" y="1733247"/>
            <a:ext cx="9341532" cy="2871411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4623" t="4687"/>
          <a:stretch>
            <a:fillRect/>
          </a:stretch>
        </p:blipFill>
        <p:spPr bwMode="auto">
          <a:xfrm>
            <a:off x="152400" y="0"/>
            <a:ext cx="12039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510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1650" t="11304" r="23687" b="3826"/>
          <a:stretch>
            <a:fillRect/>
          </a:stretch>
        </p:blipFill>
        <p:spPr bwMode="auto">
          <a:xfrm>
            <a:off x="139700" y="0"/>
            <a:ext cx="118491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0254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9963" t="11462" r="11412" b="13621"/>
          <a:stretch>
            <a:fillRect/>
          </a:stretch>
        </p:blipFill>
        <p:spPr bwMode="auto">
          <a:xfrm>
            <a:off x="88900" y="0"/>
            <a:ext cx="11899899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862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12174"/>
          <a:stretch>
            <a:fillRect/>
          </a:stretch>
        </p:blipFill>
        <p:spPr bwMode="auto">
          <a:xfrm>
            <a:off x="88900" y="0"/>
            <a:ext cx="12103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194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0670" t="33575" r="13857" b="-3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860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 fontScale="70000" lnSpcReduction="20000"/>
          </a:bodyPr>
          <a:lstStyle/>
          <a:p>
            <a:pPr marL="228600" lvl="0" indent="-228600" algn="just" defTabSz="914400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Утверждение ФГОС – Приказ Министерства просвещения №287 «Об утверждении Федерального государственного образовательного стандарта  основного общего образования», 31 мая 2021г.</a:t>
            </a:r>
          </a:p>
          <a:p>
            <a:pPr marL="0" lvl="0" indent="0" algn="just" defTabSz="914400">
              <a:lnSpc>
                <a:spcPct val="90000"/>
              </a:lnSpc>
              <a:buClrTx/>
              <a:buSzTx/>
              <a:buNone/>
            </a:pP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just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Комплексный анализ готовности введения ФГОС (региональный, муниципальный уровень, ОО) –     2 полугодие 2021</a:t>
            </a:r>
          </a:p>
          <a:p>
            <a:pPr marL="0" lvl="0" indent="0" algn="just" defTabSz="914400">
              <a:lnSpc>
                <a:spcPct val="90000"/>
              </a:lnSpc>
              <a:buClrTx/>
              <a:buSzTx/>
              <a:buNone/>
            </a:pP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just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новых ПООП с учетом апробации – 1 полугодие 2022 года</a:t>
            </a:r>
          </a:p>
          <a:p>
            <a:pPr marL="0" lvl="0" indent="0" algn="just" defTabSz="914400">
              <a:lnSpc>
                <a:spcPct val="90000"/>
              </a:lnSpc>
              <a:buClrTx/>
              <a:buSzTx/>
              <a:buNone/>
            </a:pP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just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Поэтапное введение обновленных ФГОС НОО и ООО </a:t>
            </a:r>
          </a:p>
          <a:p>
            <a:pPr marL="0" lvl="0" indent="0" algn="just" defTabSz="914400">
              <a:lnSpc>
                <a:spcPct val="90000"/>
              </a:lnSpc>
              <a:buClrTx/>
              <a:buSzTx/>
              <a:buNone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начиная 2022/2023 учебного года.</a:t>
            </a:r>
          </a:p>
          <a:p>
            <a:pPr marL="0" lvl="0" indent="0" algn="just" defTabSz="914400">
              <a:lnSpc>
                <a:spcPct val="90000"/>
              </a:lnSpc>
              <a:buClrTx/>
              <a:buSzTx/>
              <a:buNone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Переход на ФГОС – до 2027 года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7402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Введение ФГОС НОО и ООО в 2021 году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8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>
            <a:off x="1626820" y="4502937"/>
            <a:ext cx="9144000" cy="18281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543" y="612845"/>
            <a:ext cx="10421257" cy="472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дорожной карты: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научно-методических и информационных 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организационно-управленческих условий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апробации примерных рабочих программ в рамках реализации обновленных ФГОС НОО и ФГОС ООО.</a:t>
            </a:r>
          </a:p>
        </p:txBody>
      </p:sp>
    </p:spTree>
    <p:extLst>
      <p:ext uri="{BB962C8B-B14F-4D97-AF65-F5344CB8AC3E}">
        <p14:creationId xmlns:p14="http://schemas.microsoft.com/office/powerpoint/2010/main" val="31725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707742"/>
            <a:ext cx="12191999" cy="5742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  мероприятий(дорожная карта)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апробации примерных рабочих программ по учебным предметам в рамках реализации обновленных ФГОС НОО и ФГОС ООО включает следующие направления: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нормативное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2.организационное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методическое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4.к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адровое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 мероприятий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обновленных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8517" y="87414"/>
            <a:ext cx="10560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Методическое сопровождение профессиональной подготовки педагогов к апробации ПРП ООП НОО и ООО по новым ФГОС НОО и ООО</a:t>
            </a:r>
          </a:p>
          <a:p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84047"/>
              </p:ext>
            </p:extLst>
          </p:nvPr>
        </p:nvGraphicFramePr>
        <p:xfrm>
          <a:off x="188259" y="960075"/>
          <a:ext cx="11923058" cy="5654040"/>
        </p:xfrm>
        <a:graphic>
          <a:graphicData uri="http://schemas.openxmlformats.org/drawingml/2006/table">
            <a:tbl>
              <a:tblPr/>
              <a:tblGrid>
                <a:gridCol w="11923058">
                  <a:extLst>
                    <a:ext uri="{9D8B030D-6E8A-4147-A177-3AD203B41FA5}">
                      <a16:colId xmlns:a16="http://schemas.microsoft.com/office/drawing/2014/main" val="602387194"/>
                    </a:ext>
                  </a:extLst>
                </a:gridCol>
              </a:tblGrid>
              <a:tr h="159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готовности педагогов школы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апробации ПРП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обновленных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НОО 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(сентябрь-декабрь-апрель-2021-22 г.)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932207"/>
                  </a:ext>
                </a:extLst>
              </a:tr>
              <a:tr h="270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плана методического сопровождения повышения профессиональной компетентности педагогов в условиях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апробации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ПРП обновленных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НОО 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(сентябрь-2021 г.)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676626"/>
                  </a:ext>
                </a:extLst>
              </a:tr>
              <a:tr h="159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изучения педагогами нормативных правовых документов – ФГОС НОО 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(сентябрь-2021 г.)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694986"/>
                  </a:ext>
                </a:extLst>
              </a:tr>
              <a:tr h="270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прохождения курсов повышения квалификации для учителей по вопросам реализации ООП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обновленным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НОО 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(в течение года)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512884"/>
                  </a:ext>
                </a:extLst>
              </a:tr>
              <a:tr h="270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участия педагогов школы в проблемных семинарах, конференциях по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 реализации ООП по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апробации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примерных рабочих программ обновленным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НОО 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(в течение года)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289797"/>
                  </a:ext>
                </a:extLst>
              </a:tr>
              <a:tr h="270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инструктивно-методических совещаний и обучающих семинаров по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апробации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ПРП  обновленных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НОО 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( в течение года)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437064"/>
                  </a:ext>
                </a:extLst>
              </a:tr>
              <a:tr h="270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Консультирование педагогов школы по вопросам введения ФГОС НОО и ООО, особенностей системно-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деятельностного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подхода и др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.( в течение года)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770816"/>
                  </a:ext>
                </a:extLst>
              </a:tr>
              <a:tr h="159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75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3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446" y="212921"/>
            <a:ext cx="114927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Методическое сопровождение педагогов в разработке примерных рабочих программ НОО и ООО по новым ФГОС НОО и ООО</a:t>
            </a:r>
          </a:p>
          <a:p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188175"/>
              </p:ext>
            </p:extLst>
          </p:nvPr>
        </p:nvGraphicFramePr>
        <p:xfrm>
          <a:off x="331694" y="1287364"/>
          <a:ext cx="11555505" cy="5375563"/>
        </p:xfrm>
        <a:graphic>
          <a:graphicData uri="http://schemas.openxmlformats.org/drawingml/2006/table">
            <a:tbl>
              <a:tblPr/>
              <a:tblGrid>
                <a:gridCol w="11555505">
                  <a:extLst>
                    <a:ext uri="{9D8B030D-6E8A-4147-A177-3AD203B41FA5}">
                      <a16:colId xmlns:a16="http://schemas.microsoft.com/office/drawing/2014/main" val="3639526447"/>
                    </a:ext>
                  </a:extLst>
                </a:gridCol>
              </a:tblGrid>
              <a:tr h="964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требований к структуре и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содержанию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ПРП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новым ФГОС.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особенностей планируемых результатов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ходе реализации ПРП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обновленным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544745"/>
                  </a:ext>
                </a:extLst>
              </a:tr>
              <a:tr h="128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550860"/>
                  </a:ext>
                </a:extLst>
              </a:tr>
              <a:tr h="1334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образовательных запросов родителей (законных представителей) будущих первоклассников и родителей учеников 4-х классов.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возможностей и способностей обучающихся 4-х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 (апрель-2022 года)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049965"/>
                  </a:ext>
                </a:extLst>
              </a:tr>
              <a:tr h="478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УМК из ФПУ для реализации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ПРП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 с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обновленными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НОО и ООО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900012"/>
                  </a:ext>
                </a:extLst>
              </a:tr>
              <a:tr h="478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 и обоснование педагогами УМК по предметам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1-х и 5-х классов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107222"/>
                  </a:ext>
                </a:extLst>
              </a:tr>
              <a:tr h="848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проектов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учебных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планов, планов внеурочной деятельности, программ формирования УУД, рабочей программы воспитания, календарных планов НОО и ООО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510975"/>
                  </a:ext>
                </a:extLst>
              </a:tr>
              <a:tr h="848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392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0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797</TotalTime>
  <Words>976</Words>
  <Application>Microsoft Office PowerPoint</Application>
  <PresentationFormat>Широкоэкранный</PresentationFormat>
  <Paragraphs>116</Paragraphs>
  <Slides>38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Century Gothic</vt:lpstr>
      <vt:lpstr>Proxima Nova Rg Inner</vt:lpstr>
      <vt:lpstr>Times New Roman</vt:lpstr>
      <vt:lpstr>Wingdings 3</vt:lpstr>
      <vt:lpstr>Ион</vt:lpstr>
      <vt:lpstr>1_Ион</vt:lpstr>
      <vt:lpstr>2_Ион</vt:lpstr>
      <vt:lpstr>Презентация PowerPoint</vt:lpstr>
      <vt:lpstr>Презентация PowerPoint</vt:lpstr>
      <vt:lpstr>Как подготовить педагогов к работе по новым ФГОС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АНКЕТИРОВАНИЕ педагогов  «Определение уровня сформированности профессиональных компетенций педагога»</vt:lpstr>
      <vt:lpstr>Презентация PowerPoint</vt:lpstr>
      <vt:lpstr>Проведение родительского собрания с целью информирования родителей о введении обновленных ФГОС</vt:lpstr>
      <vt:lpstr>                                           Участники апробации:  Учителя начальных классов Вахидова М.Г.  ПО ПРЕДМЕТУ «МАТЕМАТИКА»  </vt:lpstr>
      <vt:lpstr>Презентация PowerPoint</vt:lpstr>
      <vt:lpstr>  </vt:lpstr>
      <vt:lpstr>Презентация PowerPoint</vt:lpstr>
      <vt:lpstr>Презентация PowerPoint</vt:lpstr>
      <vt:lpstr>   08.12.2021 год   08.12.2021 год Участие в  вебинаре на тему: «Апробация примерных рабочих программ в 2021-2022 учебном году» Выступление учителя начальных классов Вахидовой М. Г.-участника апробации.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Хеди</dc:creator>
  <cp:lastModifiedBy>Хеди</cp:lastModifiedBy>
  <cp:revision>92</cp:revision>
  <dcterms:created xsi:type="dcterms:W3CDTF">2021-11-09T17:17:14Z</dcterms:created>
  <dcterms:modified xsi:type="dcterms:W3CDTF">2022-04-06T22:39:02Z</dcterms:modified>
</cp:coreProperties>
</file>